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45D"/>
    <a:srgbClr val="595757"/>
    <a:srgbClr val="FF760B"/>
    <a:srgbClr val="906E30"/>
    <a:srgbClr val="A4723A"/>
    <a:srgbClr val="664724"/>
    <a:srgbClr val="645226"/>
    <a:srgbClr val="640000"/>
    <a:srgbClr val="3E00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3042" y="8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8" cy="498055"/>
          </a:xfrm>
          <a:prstGeom prst="rect">
            <a:avLst/>
          </a:prstGeom>
        </p:spPr>
        <p:txBody>
          <a:bodyPr vert="horz" lIns="91453" tIns="45726" rIns="91453" bIns="4572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8" cy="498055"/>
          </a:xfrm>
          <a:prstGeom prst="rect">
            <a:avLst/>
          </a:prstGeom>
        </p:spPr>
        <p:txBody>
          <a:bodyPr vert="horz" lIns="91453" tIns="45726" rIns="91453" bIns="45726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2024/5/20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3" tIns="45726" rIns="91453" bIns="457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453" tIns="45726" rIns="91453" bIns="457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28586"/>
            <a:ext cx="2945658" cy="498054"/>
          </a:xfrm>
          <a:prstGeom prst="rect">
            <a:avLst/>
          </a:prstGeom>
        </p:spPr>
        <p:txBody>
          <a:bodyPr vert="horz" lIns="91453" tIns="45726" rIns="91453" bIns="4572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6" y="9428586"/>
            <a:ext cx="2945658" cy="498054"/>
          </a:xfrm>
          <a:prstGeom prst="rect">
            <a:avLst/>
          </a:prstGeom>
        </p:spPr>
        <p:txBody>
          <a:bodyPr vert="horz" lIns="91453" tIns="45726" rIns="91453" bIns="45726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図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" y="300"/>
            <a:ext cx="7775378" cy="10908000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869163" y="861976"/>
            <a:ext cx="607570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000" b="1" dirty="0">
                <a:ln w="15875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F397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生活習慣病管理料についてお知らせ</a:t>
            </a:r>
            <a:endParaRPr lang="en-US" altLang="ja-JP" sz="3000" b="1" dirty="0">
              <a:ln w="15875">
                <a:solidFill>
                  <a:schemeClr val="bg1"/>
                </a:solidFill>
                <a:prstDash val="solid"/>
                <a:miter lim="800000"/>
              </a:ln>
              <a:solidFill>
                <a:srgbClr val="F397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36462" y="1356692"/>
            <a:ext cx="6341101" cy="273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5000" b="1" dirty="0">
                <a:ln w="25400">
                  <a:solidFill>
                    <a:schemeClr val="bg1"/>
                  </a:solidFill>
                </a:ln>
                <a:solidFill>
                  <a:srgbClr val="E9545D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高血圧・脂質異常症</a:t>
            </a:r>
            <a:endParaRPr lang="en-US" altLang="ja-JP" sz="5000" b="1" dirty="0">
              <a:ln w="25400">
                <a:solidFill>
                  <a:schemeClr val="bg1"/>
                </a:solidFill>
              </a:ln>
              <a:solidFill>
                <a:srgbClr val="E9545D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5000" b="1" dirty="0">
                <a:ln w="25400">
                  <a:solidFill>
                    <a:schemeClr val="bg1"/>
                  </a:solidFill>
                </a:ln>
                <a:solidFill>
                  <a:srgbClr val="E9545D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糖尿病で</a:t>
            </a:r>
            <a:endParaRPr lang="en-US" altLang="ja-JP" sz="5000" b="1" dirty="0">
              <a:ln w="25400">
                <a:solidFill>
                  <a:schemeClr val="bg1"/>
                </a:solidFill>
              </a:ln>
              <a:solidFill>
                <a:srgbClr val="E9545D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5000" b="1" dirty="0">
                <a:ln w="25400">
                  <a:solidFill>
                    <a:schemeClr val="bg1"/>
                  </a:solidFill>
                </a:ln>
                <a:solidFill>
                  <a:srgbClr val="E9545D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通院中の患者さまへ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909745" y="461518"/>
            <a:ext cx="21419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2000" b="1" dirty="0">
                <a:ln w="19050">
                  <a:solidFill>
                    <a:schemeClr val="bg1"/>
                  </a:solidFill>
                </a:ln>
                <a:solidFill>
                  <a:srgbClr val="59575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令和</a:t>
            </a:r>
            <a:r>
              <a:rPr lang="en-US" altLang="ja-JP" sz="2000" b="1" dirty="0">
                <a:ln w="19050">
                  <a:solidFill>
                    <a:schemeClr val="bg1"/>
                  </a:solidFill>
                </a:ln>
                <a:solidFill>
                  <a:srgbClr val="59575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</a:t>
            </a:r>
            <a:r>
              <a:rPr lang="ja-JP" altLang="en-US" sz="2000" b="1" dirty="0">
                <a:ln w="19050">
                  <a:solidFill>
                    <a:schemeClr val="bg1"/>
                  </a:solidFill>
                </a:ln>
                <a:solidFill>
                  <a:srgbClr val="59575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</a:t>
            </a:r>
            <a:r>
              <a:rPr lang="en-US" altLang="ja-JP" sz="2000" b="1" dirty="0">
                <a:ln w="19050">
                  <a:solidFill>
                    <a:schemeClr val="bg1"/>
                  </a:solidFill>
                </a:ln>
                <a:solidFill>
                  <a:srgbClr val="59575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</a:t>
            </a:r>
            <a:r>
              <a:rPr lang="ja-JP" altLang="en-US" sz="2000" b="1" dirty="0">
                <a:ln w="19050">
                  <a:solidFill>
                    <a:schemeClr val="bg1"/>
                  </a:solidFill>
                </a:ln>
                <a:solidFill>
                  <a:srgbClr val="59575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lang="en-US" altLang="ja-JP" sz="2000" b="1" dirty="0">
                <a:ln w="19050">
                  <a:solidFill>
                    <a:schemeClr val="bg1"/>
                  </a:solidFill>
                </a:ln>
                <a:solidFill>
                  <a:srgbClr val="59575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20</a:t>
            </a:r>
            <a:r>
              <a:rPr lang="ja-JP" altLang="en-US" sz="2000" b="1" dirty="0">
                <a:ln w="19050">
                  <a:solidFill>
                    <a:schemeClr val="bg1"/>
                  </a:solidFill>
                </a:ln>
                <a:solidFill>
                  <a:srgbClr val="595757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D7EB4E3-D68E-427F-8B01-B675282BDF49}"/>
              </a:ext>
            </a:extLst>
          </p:cNvPr>
          <p:cNvSpPr/>
          <p:nvPr/>
        </p:nvSpPr>
        <p:spPr>
          <a:xfrm>
            <a:off x="747588" y="4070798"/>
            <a:ext cx="6289327" cy="6370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7C9D5A3-4E22-4A0A-8406-CA8AEEA5F61C}"/>
              </a:ext>
            </a:extLst>
          </p:cNvPr>
          <p:cNvSpPr/>
          <p:nvPr/>
        </p:nvSpPr>
        <p:spPr>
          <a:xfrm>
            <a:off x="913547" y="4159728"/>
            <a:ext cx="5990173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4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en-US" altLang="ja-JP" sz="24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24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24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24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月の診療報酬の改定において、これまで当診療所で算定してきた</a:t>
            </a:r>
            <a:r>
              <a:rPr lang="en-US" altLang="ja-JP" sz="24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24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特定疾患療養管理料</a:t>
            </a:r>
            <a:r>
              <a:rPr lang="en-US" altLang="ja-JP" sz="24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24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から、個人に応じた療養計画に基づき、より専門的・総合的な治療管理を行う</a:t>
            </a:r>
            <a:r>
              <a:rPr lang="en-US" altLang="ja-JP" sz="24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24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生活習慣病管理料</a:t>
            </a:r>
            <a:r>
              <a:rPr lang="en-US" altLang="ja-JP" sz="24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24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を算定することになりました。</a:t>
            </a:r>
          </a:p>
          <a:p>
            <a:r>
              <a:rPr lang="ja-JP" altLang="en-US" sz="24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この改定では医師が、高血圧・脂質異常症・糖尿病のいずれかを治療している患者様個々に応じた目標設定、具体的な指導内容、検査結果等を記載した</a:t>
            </a:r>
            <a:r>
              <a:rPr lang="en-US" altLang="ja-JP" sz="24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24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生活習慣病療養計画書</a:t>
            </a:r>
            <a:r>
              <a:rPr lang="en-US" altLang="ja-JP" sz="24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24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を作成することになります。</a:t>
            </a:r>
          </a:p>
          <a:p>
            <a:r>
              <a:rPr lang="ja-JP" altLang="en-US" sz="24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計画書には患者様にご署名をいただく必要があります。</a:t>
            </a:r>
            <a:endParaRPr lang="en-US" altLang="ja-JP" sz="2400" dirty="0">
              <a:ln w="0"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ご協力のほどよろしくお願いいたします。</a:t>
            </a:r>
            <a:endParaRPr lang="en-US" altLang="ja-JP" sz="2400" dirty="0">
              <a:ln w="0"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400" dirty="0">
              <a:ln w="0"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4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2400" b="1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医療法人慶友会</a:t>
            </a:r>
            <a:endParaRPr lang="en-US" altLang="ja-JP" sz="2400" b="1" dirty="0">
              <a:ln w="0"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50D2EAF8-337A-46F5-9A0F-3FA74AF15E0C}"/>
              </a:ext>
            </a:extLst>
          </p:cNvPr>
          <p:cNvSpPr/>
          <p:nvPr/>
        </p:nvSpPr>
        <p:spPr>
          <a:xfrm>
            <a:off x="888862" y="1586763"/>
            <a:ext cx="6148053" cy="24006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5000" b="1" dirty="0">
                <a:ln w="25400">
                  <a:solidFill>
                    <a:schemeClr val="bg1"/>
                  </a:solidFill>
                </a:ln>
                <a:solidFill>
                  <a:srgbClr val="E9545D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高血圧・脂質異常症</a:t>
            </a:r>
            <a:endParaRPr lang="en-US" altLang="ja-JP" sz="5000" b="1" dirty="0">
              <a:ln w="25400">
                <a:solidFill>
                  <a:schemeClr val="bg1"/>
                </a:solidFill>
              </a:ln>
              <a:solidFill>
                <a:srgbClr val="E9545D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5000" b="1" dirty="0">
                <a:ln w="25400">
                  <a:solidFill>
                    <a:schemeClr val="bg1"/>
                  </a:solidFill>
                </a:ln>
                <a:solidFill>
                  <a:srgbClr val="E9545D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糖尿病で</a:t>
            </a:r>
            <a:endParaRPr lang="en-US" altLang="ja-JP" sz="5000" b="1" dirty="0">
              <a:ln w="25400">
                <a:solidFill>
                  <a:schemeClr val="bg1"/>
                </a:solidFill>
              </a:ln>
              <a:solidFill>
                <a:srgbClr val="E9545D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5000" b="1" dirty="0">
                <a:ln w="25400">
                  <a:solidFill>
                    <a:schemeClr val="bg1"/>
                  </a:solidFill>
                </a:ln>
                <a:solidFill>
                  <a:srgbClr val="E9545D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通院中の患者さまへ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7A671D45-7B14-4599-B173-C8E1037B83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9778" y="8622306"/>
            <a:ext cx="1287469" cy="1859161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E9DE92F8-AA39-4FA5-8943-4A701CA2CD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884" y="2421468"/>
            <a:ext cx="876442" cy="94495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F8241C4A-4FFE-4EFD-B448-E74AFEB509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14788" y="2472587"/>
            <a:ext cx="756449" cy="1112425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EC88A1BB-A40F-40E6-AA4F-351380418BB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621" b="96552" l="1587" r="16190">
                        <a14:foregroundMark x1="3492" y1="22414" x2="3492" y2="22414"/>
                        <a14:foregroundMark x1="3492" y1="58621" x2="3492" y2="58621"/>
                        <a14:foregroundMark x1="3175" y1="81034" x2="3175" y2="81034"/>
                        <a14:foregroundMark x1="4762" y1="53448" x2="4762" y2="53448"/>
                        <a14:foregroundMark x1="9524" y1="48276" x2="9524" y2="48276"/>
                        <a14:foregroundMark x1="12381" y1="31034" x2="12381" y2="31034"/>
                        <a14:foregroundMark x1="9524" y1="67241" x2="9524" y2="67241"/>
                        <a14:foregroundMark x1="14286" y1="96552" x2="14286" y2="96552"/>
                        <a14:foregroundMark x1="3492" y1="53448" x2="3492" y2="53448"/>
                        <a14:foregroundMark x1="3492" y1="48276" x2="3492" y2="48276"/>
                        <a14:foregroundMark x1="2857" y1="44828" x2="2857" y2="44828"/>
                      </a14:backgroundRemoval>
                    </a14:imgEffect>
                  </a14:imgLayer>
                </a14:imgProps>
              </a:ext>
            </a:extLst>
          </a:blip>
          <a:srcRect t="2" r="81923" b="-2476"/>
          <a:stretch/>
        </p:blipFill>
        <p:spPr>
          <a:xfrm>
            <a:off x="2594864" y="9565346"/>
            <a:ext cx="635231" cy="663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204</TotalTime>
  <Words>164</Words>
  <Application>Microsoft Office PowerPoint</Application>
  <PresentationFormat>ユーザー設定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HGP創英角ﾎﾟｯﾌﾟ体</vt:lpstr>
      <vt:lpstr>HG丸ｺﾞｼｯｸM-PRO</vt:lpstr>
      <vt:lpstr>ＭＳ Ｐゴシック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事務室マルチメディアPC02</cp:lastModifiedBy>
  <cp:revision>30</cp:revision>
  <cp:lastPrinted>2024-05-14T06:15:31Z</cp:lastPrinted>
  <dcterms:created xsi:type="dcterms:W3CDTF">2013-08-07T01:16:52Z</dcterms:created>
  <dcterms:modified xsi:type="dcterms:W3CDTF">2024-05-20T04:24:20Z</dcterms:modified>
</cp:coreProperties>
</file>